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57" r:id="rId4"/>
    <p:sldId id="260" r:id="rId5"/>
    <p:sldId id="266" r:id="rId6"/>
    <p:sldId id="267" r:id="rId7"/>
    <p:sldId id="265" r:id="rId8"/>
    <p:sldId id="261" r:id="rId9"/>
    <p:sldId id="25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84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68-9266-4373-99E1-C1C285E1EB7A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E92-FE11-4F67-8351-9C76B7BEA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09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68-9266-4373-99E1-C1C285E1EB7A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E92-FE11-4F67-8351-9C76B7BEA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621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68-9266-4373-99E1-C1C285E1EB7A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E92-FE11-4F67-8351-9C76B7BEA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710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68-9266-4373-99E1-C1C285E1EB7A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E92-FE11-4F67-8351-9C76B7BEA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242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68-9266-4373-99E1-C1C285E1EB7A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E92-FE11-4F67-8351-9C76B7BEA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37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68-9266-4373-99E1-C1C285E1EB7A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E92-FE11-4F67-8351-9C76B7BEA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536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68-9266-4373-99E1-C1C285E1EB7A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E92-FE11-4F67-8351-9C76B7BEA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40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68-9266-4373-99E1-C1C285E1EB7A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E92-FE11-4F67-8351-9C76B7BEA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071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68-9266-4373-99E1-C1C285E1EB7A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E92-FE11-4F67-8351-9C76B7BEA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420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68-9266-4373-99E1-C1C285E1EB7A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E92-FE11-4F67-8351-9C76B7BEA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553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68-9266-4373-99E1-C1C285E1EB7A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E92-FE11-4F67-8351-9C76B7BEA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4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29968-9266-4373-99E1-C1C285E1EB7A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24E92-FE11-4F67-8351-9C76B7BEAA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95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10.jpeg"/><Relationship Id="rId7" Type="http://schemas.openxmlformats.org/officeDocument/2006/relationships/image" Target="../media/image8.emf"/><Relationship Id="rId12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_________Microsoft_Word1.docx"/><Relationship Id="rId11" Type="http://schemas.openxmlformats.org/officeDocument/2006/relationships/image" Target="../media/image14.jpeg"/><Relationship Id="rId5" Type="http://schemas.openxmlformats.org/officeDocument/2006/relationships/image" Target="../media/image7.emf"/><Relationship Id="rId15" Type="http://schemas.openxmlformats.org/officeDocument/2006/relationships/image" Target="../media/image9.emf"/><Relationship Id="rId10" Type="http://schemas.openxmlformats.org/officeDocument/2006/relationships/image" Target="../media/image13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2.jpeg"/><Relationship Id="rId1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image" Target="../media/image26.jpeg"/><Relationship Id="rId3" Type="http://schemas.openxmlformats.org/officeDocument/2006/relationships/image" Target="../media/image20.jpeg"/><Relationship Id="rId7" Type="http://schemas.openxmlformats.org/officeDocument/2006/relationships/oleObject" Target="../embeddings/oleObject4.bin"/><Relationship Id="rId12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7.jpeg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emf"/><Relationship Id="rId11" Type="http://schemas.openxmlformats.org/officeDocument/2006/relationships/image" Target="../media/image24.jpeg"/><Relationship Id="rId5" Type="http://schemas.openxmlformats.org/officeDocument/2006/relationships/oleObject" Target="../embeddings/oleObject3.bin"/><Relationship Id="rId15" Type="http://schemas.openxmlformats.org/officeDocument/2006/relationships/image" Target="../media/image19.emf"/><Relationship Id="rId10" Type="http://schemas.openxmlformats.org/officeDocument/2006/relationships/image" Target="../media/image23.jpeg"/><Relationship Id="rId4" Type="http://schemas.openxmlformats.org/officeDocument/2006/relationships/image" Target="../media/image21.jpeg"/><Relationship Id="rId9" Type="http://schemas.openxmlformats.org/officeDocument/2006/relationships/image" Target="../media/image22.jpeg"/><Relationship Id="rId1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760" y="0"/>
            <a:ext cx="1158240" cy="115824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-548640" y="865656"/>
            <a:ext cx="12344400" cy="151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комбинированного вида №13 «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Гусельки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Bef>
                <a:spcPts val="1000"/>
              </a:spcBef>
            </a:pP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Зеленодольского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Республики Татарстан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843" y="2347948"/>
            <a:ext cx="6579198" cy="435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03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61160" y="144695"/>
            <a:ext cx="949452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справка</a:t>
            </a:r>
          </a:p>
          <a:p>
            <a:pPr algn="ctr"/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основания – 1986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групп – 13, из них 1 логопедическая группа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1590271"/>
              </p:ext>
            </p:extLst>
          </p:nvPr>
        </p:nvGraphicFramePr>
        <p:xfrm>
          <a:off x="701040" y="2328545"/>
          <a:ext cx="10515600" cy="2743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6720"/>
                <a:gridCol w="4831080"/>
                <a:gridCol w="2628900"/>
                <a:gridCol w="26289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детей, чел./мест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338/320</a:t>
                      </a:r>
                      <a:endParaRPr lang="ru-RU" sz="2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341/320</a:t>
                      </a:r>
                      <a:endParaRPr lang="ru-RU" sz="2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Посещаемость</a:t>
                      </a:r>
                      <a:r>
                        <a:rPr lang="ru-RU" sz="24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2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2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 татар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  <a:endParaRPr lang="ru-RU" sz="2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2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сотрудников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2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2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Педагогический состав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2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2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14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98624" y="129454"/>
            <a:ext cx="111885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задания. Отклонения.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332939"/>
              </p:ext>
            </p:extLst>
          </p:nvPr>
        </p:nvGraphicFramePr>
        <p:xfrm>
          <a:off x="228600" y="965365"/>
          <a:ext cx="11689080" cy="26697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770120"/>
                <a:gridCol w="2270760"/>
                <a:gridCol w="2024220"/>
                <a:gridCol w="2623980"/>
              </a:tblGrid>
              <a:tr h="63852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муниципального задания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 плану)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Расхождение 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52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200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</a:t>
                      </a:r>
                      <a:r>
                        <a:rPr lang="ru-RU" sz="2000" u="none" strike="noStrike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воспитанников </a:t>
                      </a:r>
                      <a:endParaRPr lang="ru-RU" sz="20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90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Сад 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59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Логопедическая группа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680787"/>
              </p:ext>
            </p:extLst>
          </p:nvPr>
        </p:nvGraphicFramePr>
        <p:xfrm>
          <a:off x="228601" y="3761912"/>
          <a:ext cx="11673838" cy="309608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83904"/>
                <a:gridCol w="3297183"/>
                <a:gridCol w="2578965"/>
                <a:gridCol w="2325632"/>
                <a:gridCol w="2688154"/>
              </a:tblGrid>
              <a:tr h="93245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</a:t>
                      </a:r>
                      <a:r>
                        <a:rPr lang="ru-RU" sz="20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финансового плана</a:t>
                      </a:r>
                    </a:p>
                    <a:p>
                      <a:pPr algn="ctr"/>
                      <a:r>
                        <a:rPr lang="ru-RU" sz="20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родительской плате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Льготников </a:t>
                      </a:r>
                      <a:r>
                        <a:rPr lang="ru-RU" sz="20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(50%) чел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Освобождены от родительской платы 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(100%), чел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80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плану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169 192.29</a:t>
                      </a:r>
                      <a:endParaRPr lang="ru-RU" sz="2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58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9 779 494.60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7 -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них:</a:t>
                      </a:r>
                      <a:endParaRPr lang="ru-RU" sz="2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1 - инвалид</a:t>
                      </a:r>
                    </a:p>
                    <a:p>
                      <a:pPr algn="l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1 - мобилизованный</a:t>
                      </a:r>
                    </a:p>
                    <a:p>
                      <a:pPr algn="l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дети с ОВЗ</a:t>
                      </a:r>
                      <a:endParaRPr lang="ru-RU" sz="2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550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39901" y="274420"/>
            <a:ext cx="1001120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Победы в очных муниципальных, региональных и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республиканских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конкурсах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за 2020 – 2022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6680" y="1432632"/>
            <a:ext cx="116738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 – Республиканский конкурс «Лучший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билингвальный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сад» – Грант 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 - Муниципальный конкурс «Народная игрушка» - 1 место 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 – Муниципальный конкурс Лучшее новогоднее оформление образовательной  организации – 1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место</a:t>
            </a:r>
            <a:endParaRPr lang="ru-RU" sz="20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 – Муниципальный конкурс «Папа, мама, я – спортивная семья» – 2 место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 - Муниципальный конкурс профсоюзной организации «Театр здоровья» – 2 место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32" y="3760749"/>
            <a:ext cx="3549805" cy="26623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223" y="3795660"/>
            <a:ext cx="1961878" cy="27724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470" y="3780264"/>
            <a:ext cx="1988556" cy="28101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900" y="3553131"/>
            <a:ext cx="2812561" cy="314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3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204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Участие воспитанников </a:t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мероприятиях различного уровня</a:t>
            </a:r>
            <a:endParaRPr lang="ru-RU" sz="60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640" y="1353533"/>
            <a:ext cx="11902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Воспитанники 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являются победителями, призерами, лауреатами и участниками конкурсов разного уровня.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719" y="4785360"/>
            <a:ext cx="2737119" cy="1935479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1147050"/>
              </p:ext>
            </p:extLst>
          </p:nvPr>
        </p:nvGraphicFramePr>
        <p:xfrm>
          <a:off x="259715" y="2208207"/>
          <a:ext cx="1751965" cy="2479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Acrobat Document" r:id="rId4" imgW="5667126" imgH="8019873" progId="AcroExch.Document.11">
                  <p:embed/>
                </p:oleObj>
              </mc:Choice>
              <mc:Fallback>
                <p:oleObj name="Acrobat Document" r:id="rId4" imgW="5667126" imgH="8019873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9715" y="2208207"/>
                        <a:ext cx="1751965" cy="2479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8458027"/>
              </p:ext>
            </p:extLst>
          </p:nvPr>
        </p:nvGraphicFramePr>
        <p:xfrm>
          <a:off x="2286635" y="2256731"/>
          <a:ext cx="1675765" cy="2415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Документ" r:id="rId6" imgW="7205248" imgH="10386407" progId="Word.Document.12">
                  <p:embed/>
                </p:oleObj>
              </mc:Choice>
              <mc:Fallback>
                <p:oleObj name="Документ" r:id="rId6" imgW="7205248" imgH="103864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86635" y="2256731"/>
                        <a:ext cx="1675765" cy="24152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010" y="2209800"/>
            <a:ext cx="1734614" cy="245364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855" y="2026920"/>
            <a:ext cx="1845874" cy="265176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029" y="4764024"/>
            <a:ext cx="2795452" cy="195681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327" y="4846320"/>
            <a:ext cx="2693885" cy="1905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" y="4846320"/>
            <a:ext cx="2660745" cy="187451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899" y="2592610"/>
            <a:ext cx="2371101" cy="1674590"/>
          </a:xfrm>
          <a:prstGeom prst="rect">
            <a:avLst/>
          </a:prstGeom>
        </p:spPr>
      </p:pic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9133729"/>
              </p:ext>
            </p:extLst>
          </p:nvPr>
        </p:nvGraphicFramePr>
        <p:xfrm>
          <a:off x="6066155" y="2034243"/>
          <a:ext cx="1767205" cy="2500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Acrobat Document" r:id="rId14" imgW="5667126" imgH="8019873" progId="AcroExch.Document.11">
                  <p:embed/>
                </p:oleObj>
              </mc:Choice>
              <mc:Fallback>
                <p:oleObj name="Acrobat Document" r:id="rId14" imgW="5667126" imgH="8019873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066155" y="2034243"/>
                        <a:ext cx="1767205" cy="2500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209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" y="730885"/>
            <a:ext cx="11811000" cy="1174115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Педагогический коллектив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активно участвует в муниципальных семинарах и методических объединениях групп раннего возраста, по познавательному, речевому, художественному –эстетическому развитию. Посещают обучающие семинары, принимают участие в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вебинарах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Педагоги участвуют в муниципальных, республиканских и всероссийских конкурсах педагогического мастерства, занимая призовые </a:t>
            </a:r>
            <a: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места.</a:t>
            </a:r>
            <a:b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48" y="2087879"/>
            <a:ext cx="1780350" cy="25193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0" y="1842319"/>
            <a:ext cx="1810217" cy="2562041"/>
          </a:xfrm>
          <a:prstGeom prst="rect">
            <a:avLst/>
          </a:prstGeom>
        </p:spPr>
      </p:pic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567897"/>
              </p:ext>
            </p:extLst>
          </p:nvPr>
        </p:nvGraphicFramePr>
        <p:xfrm>
          <a:off x="7879715" y="5081505"/>
          <a:ext cx="2513965" cy="1776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Acrobat Document" r:id="rId5" imgW="8019751" imgH="5667021" progId="AcroExch.Document.11">
                  <p:embed/>
                </p:oleObj>
              </mc:Choice>
              <mc:Fallback>
                <p:oleObj name="Acrobat Document" r:id="rId5" imgW="8019751" imgH="5667021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79715" y="5081505"/>
                        <a:ext cx="2513965" cy="1776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3339297"/>
              </p:ext>
            </p:extLst>
          </p:nvPr>
        </p:nvGraphicFramePr>
        <p:xfrm>
          <a:off x="153035" y="4998721"/>
          <a:ext cx="2392086" cy="1690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Acrobat Document" r:id="rId7" imgW="8019751" imgH="5667021" progId="AcroExch.Document.11">
                  <p:embed/>
                </p:oleObj>
              </mc:Choice>
              <mc:Fallback>
                <p:oleObj name="Acrobat Document" r:id="rId7" imgW="8019751" imgH="5667021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3035" y="4998721"/>
                        <a:ext cx="2392086" cy="1690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611" y="5112378"/>
            <a:ext cx="2465349" cy="174562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711" y="2057400"/>
            <a:ext cx="1905912" cy="26974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690" y="2010500"/>
            <a:ext cx="1875510" cy="265294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717" y="2087880"/>
            <a:ext cx="1817608" cy="25908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380" y="5120640"/>
            <a:ext cx="2466058" cy="1737360"/>
          </a:xfrm>
          <a:prstGeom prst="rect">
            <a:avLst/>
          </a:prstGeom>
        </p:spPr>
      </p:pic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552"/>
              </p:ext>
            </p:extLst>
          </p:nvPr>
        </p:nvGraphicFramePr>
        <p:xfrm>
          <a:off x="6249035" y="2044605"/>
          <a:ext cx="1889125" cy="2673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Acrobat Document" r:id="rId14" imgW="5667126" imgH="8019873" progId="AcroExch.Document.11">
                  <p:embed/>
                </p:oleObj>
              </mc:Choice>
              <mc:Fallback>
                <p:oleObj name="Acrobat Document" r:id="rId14" imgW="5667126" imgH="8019873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249035" y="2044605"/>
                        <a:ext cx="1889125" cy="2673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Рисунок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809" y="4593089"/>
            <a:ext cx="1601191" cy="226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1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8430592"/>
              </p:ext>
            </p:extLst>
          </p:nvPr>
        </p:nvGraphicFramePr>
        <p:xfrm>
          <a:off x="426720" y="1547923"/>
          <a:ext cx="11475719" cy="316992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15364"/>
                <a:gridCol w="7262306"/>
                <a:gridCol w="1299736"/>
                <a:gridCol w="2298313"/>
              </a:tblGrid>
              <a:tr h="631712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8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Межмуниципальный конкурс «Авторских </a:t>
                      </a:r>
                      <a:r>
                        <a:rPr kumimoji="0" lang="ru-RU" sz="2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лэпбуков</a:t>
                      </a: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 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36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конкурс - «Авторские дидактические и электронные игры по обучению детей татарскому языку и этнокультурной региональной составляющей» 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2021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36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Межмуниципальный конкурс «Куклы народов Поволжья», совместно с ИРО РТ.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 Сборник работ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2022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18160" y="217736"/>
            <a:ext cx="118567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межмуниципальных, муниципальных конкурсов на базе МБДОУ «Детский сад комбинированного вида №13 «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Гусельки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ЗМР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РТ»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615" t="15206" r="23139" b="11042"/>
          <a:stretch/>
        </p:blipFill>
        <p:spPr>
          <a:xfrm>
            <a:off x="7655683" y="4724400"/>
            <a:ext cx="3549185" cy="20116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199" y="4678962"/>
            <a:ext cx="1540922" cy="21790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038" y="4770120"/>
            <a:ext cx="1476459" cy="20878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439" y="4693920"/>
            <a:ext cx="1530344" cy="21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21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58784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Предписания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надзорных органов за 2022 год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598464"/>
              </p:ext>
            </p:extLst>
          </p:nvPr>
        </p:nvGraphicFramePr>
        <p:xfrm>
          <a:off x="299100" y="1493188"/>
          <a:ext cx="11460976" cy="44247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400388"/>
                <a:gridCol w="3761367"/>
                <a:gridCol w="3299221"/>
              </a:tblGrid>
              <a:tr h="486296"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Надзорный орган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Предписание, 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(№, дата)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Отметка о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выполнении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063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</a:t>
                      </a:r>
                      <a:r>
                        <a:rPr lang="ru-RU" sz="20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Роспотребнадзора</a:t>
                      </a:r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Республике </a:t>
                      </a:r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Татарстан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итогам плановой проверки вынесено </a:t>
                      </a:r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представление №30/98 от 22.04.2022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рекомендациям об 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«Устранении 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облицовочного 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покрытия пола 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пищеблоке» 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Устранено собственными силами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412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Министерства РФ по делам ГО и ЧС по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РТ</a:t>
                      </a:r>
                      <a:endParaRPr lang="ru-RU" sz="2000" b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Выездная проверка от </a:t>
                      </a:r>
                      <a:r>
                        <a:rPr lang="ru-RU" sz="20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28.03.2022. Замечаний</a:t>
                      </a:r>
                      <a:r>
                        <a:rPr lang="ru-RU" sz="20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</a:t>
                      </a:r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 </a:t>
                      </a:r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выявлено 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412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граждан. Жалобы</a:t>
                      </a:r>
                      <a:endParaRPr lang="ru-RU" sz="2000" b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выявлено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42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172" y="4237462"/>
            <a:ext cx="3494050" cy="26205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32766" y="3852656"/>
            <a:ext cx="2576009" cy="3434679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618892" y="1060650"/>
            <a:ext cx="11171663" cy="32481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саду функционируют 2 группы с татарским языком воспитания, из них: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№4 </a:t>
            </a: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младшая «</a:t>
            </a:r>
            <a:r>
              <a:rPr lang="ru-RU" sz="22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Елмаю</a:t>
            </a: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- 22 ребенка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Педагог - </a:t>
            </a:r>
            <a:r>
              <a:rPr lang="ru-RU" sz="22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Шарафуллина</a:t>
            </a: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Г.Р.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ru-RU" sz="22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Мл.воспитатель</a:t>
            </a: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Камалова Л.Х.</a:t>
            </a:r>
          </a:p>
          <a:p>
            <a:pPr marL="0" indent="0" algn="just">
              <a:buNone/>
            </a:pP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№6 – средняя   «</a:t>
            </a:r>
            <a:r>
              <a:rPr lang="ru-RU" sz="22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Кояшкай</a:t>
            </a: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- 23 ребенка</a:t>
            </a:r>
          </a:p>
          <a:p>
            <a:pPr marL="0" indent="0" algn="just">
              <a:buNone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Педагог – </a:t>
            </a:r>
            <a:r>
              <a:rPr lang="ru-RU" sz="22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Адиятуллина</a:t>
            </a: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А.Н.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ru-RU" sz="22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Мл.воспитатель</a:t>
            </a: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2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Гиниятова</a:t>
            </a: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А.Р.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           </a:t>
            </a: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обеспечены учебными пособиями, методическими комплектами, планы ведутся на татарском языке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103011" y="4023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татарских групп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1" r="9792"/>
          <a:stretch>
            <a:fillRect/>
          </a:stretch>
        </p:blipFill>
        <p:spPr bwMode="auto">
          <a:xfrm>
            <a:off x="4287203" y="4221480"/>
            <a:ext cx="3572978" cy="2636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08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486</TotalTime>
  <Words>540</Words>
  <Application>Microsoft Office PowerPoint</Application>
  <PresentationFormat>Широкоэкранный</PresentationFormat>
  <Paragraphs>122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Adobe Acrobat Document</vt:lpstr>
      <vt:lpstr>Документ Microsoft Word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воспитанников  в мероприятиях различного уровня</vt:lpstr>
      <vt:lpstr>Педагогический коллектив активно участвует в муниципальных семинарах и методических объединениях групп раннего возраста, по познавательному, речевому, художественному –эстетическому развитию. Посещают обучающие семинары, принимают участие в вебинарах. Педагоги участвуют в муниципальных, республиканских и всероссийских конкурсах педагогического мастерства, занимая призовые места.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«Детский с</dc:title>
  <dc:creator>Windows User</dc:creator>
  <cp:lastModifiedBy>Windows User</cp:lastModifiedBy>
  <cp:revision>39</cp:revision>
  <dcterms:created xsi:type="dcterms:W3CDTF">2023-01-23T11:39:40Z</dcterms:created>
  <dcterms:modified xsi:type="dcterms:W3CDTF">2023-01-26T09:09:24Z</dcterms:modified>
</cp:coreProperties>
</file>